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333" r:id="rId2"/>
    <p:sldId id="354" r:id="rId3"/>
    <p:sldId id="353"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138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FF5F14-C01C-446E-8E1F-60AF022988AF}" type="datetimeFigureOut">
              <a:rPr lang="en-US" smtClean="0"/>
              <a:t>25-Mar-21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842320-08D9-494E-A7FB-369F8616B880}" type="slidenum">
              <a:rPr lang="en-US" smtClean="0"/>
              <a:t>‹#›</a:t>
            </a:fld>
            <a:endParaRPr lang="en-US"/>
          </a:p>
        </p:txBody>
      </p:sp>
    </p:spTree>
    <p:extLst>
      <p:ext uri="{BB962C8B-B14F-4D97-AF65-F5344CB8AC3E}">
        <p14:creationId xmlns:p14="http://schemas.microsoft.com/office/powerpoint/2010/main" val="1393772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0013" y="763588"/>
            <a:ext cx="5030787" cy="3771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9D6EFAA-D592-CC4D-A5E7-1CC28074063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517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3924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05"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106"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extLst>
      <p:ext uri="{BB962C8B-B14F-4D97-AF65-F5344CB8AC3E}">
        <p14:creationId xmlns:p14="http://schemas.microsoft.com/office/powerpoint/2010/main" val="1850304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0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0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10"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111"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extLst>
      <p:ext uri="{BB962C8B-B14F-4D97-AF65-F5344CB8AC3E}">
        <p14:creationId xmlns:p14="http://schemas.microsoft.com/office/powerpoint/2010/main" val="27254479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13"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114"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115"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116"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117"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118"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extLst>
      <p:ext uri="{BB962C8B-B14F-4D97-AF65-F5344CB8AC3E}">
        <p14:creationId xmlns:p14="http://schemas.microsoft.com/office/powerpoint/2010/main" val="3728279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8D4F1E-D5D9-D749-9FAD-98CC8DBDAA96}" type="datetimeFigureOut">
              <a:rPr lang="en-US" smtClean="0"/>
              <a:pPr/>
              <a:t>25-Mar-21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7B299-02B8-0F49-B626-A6D28C5B103A}" type="slidenum">
              <a:rPr lang="en-US" smtClean="0"/>
              <a:pPr/>
              <a:t>‹#›</a:t>
            </a:fld>
            <a:endParaRPr lang="en-US"/>
          </a:p>
        </p:txBody>
      </p:sp>
    </p:spTree>
    <p:extLst>
      <p:ext uri="{BB962C8B-B14F-4D97-AF65-F5344CB8AC3E}">
        <p14:creationId xmlns:p14="http://schemas.microsoft.com/office/powerpoint/2010/main" val="3188217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84"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latin typeface="Arial"/>
            </a:endParaRPr>
          </a:p>
        </p:txBody>
      </p:sp>
    </p:spTree>
    <p:extLst>
      <p:ext uri="{BB962C8B-B14F-4D97-AF65-F5344CB8AC3E}">
        <p14:creationId xmlns:p14="http://schemas.microsoft.com/office/powerpoint/2010/main" val="2447521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86"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extLst>
      <p:ext uri="{BB962C8B-B14F-4D97-AF65-F5344CB8AC3E}">
        <p14:creationId xmlns:p14="http://schemas.microsoft.com/office/powerpoint/2010/main" val="1355442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88"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9"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extLst>
      <p:ext uri="{BB962C8B-B14F-4D97-AF65-F5344CB8AC3E}">
        <p14:creationId xmlns:p14="http://schemas.microsoft.com/office/powerpoint/2010/main" val="2028274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Tree>
    <p:extLst>
      <p:ext uri="{BB962C8B-B14F-4D97-AF65-F5344CB8AC3E}">
        <p14:creationId xmlns:p14="http://schemas.microsoft.com/office/powerpoint/2010/main" val="1235324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1"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latin typeface="Arial"/>
            </a:endParaRPr>
          </a:p>
        </p:txBody>
      </p:sp>
    </p:spTree>
    <p:extLst>
      <p:ext uri="{BB962C8B-B14F-4D97-AF65-F5344CB8AC3E}">
        <p14:creationId xmlns:p14="http://schemas.microsoft.com/office/powerpoint/2010/main" val="1372007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9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94"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95"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extLst>
      <p:ext uri="{BB962C8B-B14F-4D97-AF65-F5344CB8AC3E}">
        <p14:creationId xmlns:p14="http://schemas.microsoft.com/office/powerpoint/2010/main" val="1305647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9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9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99"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extLst>
      <p:ext uri="{BB962C8B-B14F-4D97-AF65-F5344CB8AC3E}">
        <p14:creationId xmlns:p14="http://schemas.microsoft.com/office/powerpoint/2010/main" val="3907672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0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0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03"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extLst>
      <p:ext uri="{BB962C8B-B14F-4D97-AF65-F5344CB8AC3E}">
        <p14:creationId xmlns:p14="http://schemas.microsoft.com/office/powerpoint/2010/main" val="4078537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0" name="CustomShape 1"/>
          <p:cNvSpPr/>
          <p:nvPr/>
        </p:nvSpPr>
        <p:spPr>
          <a:xfrm>
            <a:off x="0" y="6649560"/>
            <a:ext cx="6321600" cy="225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900" b="0" strike="noStrike" spc="-1">
                <a:solidFill>
                  <a:srgbClr val="000000"/>
                </a:solidFill>
                <a:latin typeface="Arial"/>
                <a:ea typeface="ＭＳ Ｐゴシック"/>
              </a:rPr>
              <a:t>© 2019 Pearson Education, Inc.</a:t>
            </a:r>
            <a:endParaRPr lang="en-US" sz="900" b="0" strike="noStrike" spc="-1">
              <a:latin typeface="Arial"/>
            </a:endParaRPr>
          </a:p>
        </p:txBody>
      </p:sp>
      <p:sp>
        <p:nvSpPr>
          <p:cNvPr id="81" name="PlaceHolder 2"/>
          <p:cNvSpPr>
            <a:spLocks noGrp="1"/>
          </p:cNvSpPr>
          <p:nvPr>
            <p:ph type="title"/>
          </p:nvPr>
        </p:nvSpPr>
        <p:spPr>
          <a:xfrm>
            <a:off x="457200" y="273600"/>
            <a:ext cx="8229240" cy="1144800"/>
          </a:xfrm>
          <a:prstGeom prst="rect">
            <a:avLst/>
          </a:prstGeom>
        </p:spPr>
        <p:txBody>
          <a:bodyPr lIns="0" tIns="0" rIns="0" bIns="0" anchor="ctr"/>
          <a:lstStyle/>
          <a:p>
            <a:pPr algn="ctr"/>
            <a:r>
              <a:rPr lang="en-US" sz="4400" b="0" strike="noStrike" spc="-1">
                <a:latin typeface="Arial"/>
              </a:rPr>
              <a:t>Click to edit the title text format</a:t>
            </a:r>
          </a:p>
        </p:txBody>
      </p:sp>
      <p:sp>
        <p:nvSpPr>
          <p:cNvPr id="82" name="PlaceHolder 3"/>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extLst>
      <p:ext uri="{BB962C8B-B14F-4D97-AF65-F5344CB8AC3E}">
        <p14:creationId xmlns:p14="http://schemas.microsoft.com/office/powerpoint/2010/main" val="36850292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ted.com/talks/kristin_poinar_what_s_hidden_under_the_greenland_ice_sheet"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5408B-0DC4-4B24-B902-0F8C20C96DD9}"/>
              </a:ext>
            </a:extLst>
          </p:cNvPr>
          <p:cNvSpPr>
            <a:spLocks noGrp="1"/>
          </p:cNvSpPr>
          <p:nvPr>
            <p:ph type="title"/>
          </p:nvPr>
        </p:nvSpPr>
        <p:spPr>
          <a:xfrm>
            <a:off x="308919" y="462045"/>
            <a:ext cx="8229240" cy="1144800"/>
          </a:xfrm>
        </p:spPr>
        <p:txBody>
          <a:bodyPr/>
          <a:lstStyle/>
          <a:p>
            <a:r>
              <a:rPr lang="en-US" dirty="0">
                <a:latin typeface="Calibri Light" panose="020F0302020204030204" pitchFamily="34" charset="0"/>
                <a:cs typeface="Calibri Light" panose="020F0302020204030204" pitchFamily="34" charset="0"/>
              </a:rPr>
              <a:t>Assignment #3: TED Talk Response - Kristin </a:t>
            </a:r>
            <a:r>
              <a:rPr lang="en-US" dirty="0" err="1">
                <a:latin typeface="Calibri Light" panose="020F0302020204030204" pitchFamily="34" charset="0"/>
                <a:cs typeface="Calibri Light" panose="020F0302020204030204" pitchFamily="34" charset="0"/>
              </a:rPr>
              <a:t>Poinar</a:t>
            </a:r>
            <a:br>
              <a:rPr lang="en-US" dirty="0">
                <a:latin typeface="Calibri Light" panose="020F0302020204030204" pitchFamily="34" charset="0"/>
                <a:cs typeface="Calibri Light" panose="020F0302020204030204" pitchFamily="34" charset="0"/>
              </a:rPr>
            </a:br>
            <a:endParaRPr lang="en-US" dirty="0">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2E9E5433-920B-433A-889B-2251F25A7376}"/>
              </a:ext>
            </a:extLst>
          </p:cNvPr>
          <p:cNvSpPr txBox="1"/>
          <p:nvPr/>
        </p:nvSpPr>
        <p:spPr>
          <a:xfrm>
            <a:off x="308919" y="1315720"/>
            <a:ext cx="8526162" cy="393954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Due Sunday, 4th of April, midnight.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Watch the </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hlinkClick r:id="rId2"/>
              </a:rPr>
              <a:t>TED Talk </a:t>
            </a: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On a scale of 1 to 10, how terrified are you about climate change now?</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No, seriously…  How do you think the physical global landscape will be affected by a changing climate?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How are your points and arguments related to the talk? Give at least three concrete examples.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What impacts do you think these changes to the physical landscape will have on the state of Maryland in the next 10 years?</a:t>
            </a:r>
          </a:p>
        </p:txBody>
      </p:sp>
      <p:sp>
        <p:nvSpPr>
          <p:cNvPr id="3" name="TextBox 2">
            <a:extLst>
              <a:ext uri="{FF2B5EF4-FFF2-40B4-BE49-F238E27FC236}">
                <a16:creationId xmlns:a16="http://schemas.microsoft.com/office/drawing/2014/main" id="{1EC774E5-6A5C-42A5-86B4-40779324CB86}"/>
              </a:ext>
            </a:extLst>
          </p:cNvPr>
          <p:cNvSpPr txBox="1"/>
          <p:nvPr/>
        </p:nvSpPr>
        <p:spPr>
          <a:xfrm>
            <a:off x="308919" y="5755344"/>
            <a:ext cx="8639772" cy="523220"/>
          </a:xfrm>
          <a:prstGeom prst="rect">
            <a:avLst/>
          </a:prstGeom>
          <a:noFill/>
        </p:spPr>
        <p:txBody>
          <a:bodyPr wrap="square" rtlCol="0">
            <a:spAutoFit/>
          </a:bodyPr>
          <a:lstStyle/>
          <a:p>
            <a:r>
              <a:rPr lang="en-US" sz="2800" dirty="0">
                <a:latin typeface="Calibri" panose="020F0502020204030204" pitchFamily="34" charset="0"/>
                <a:cs typeface="Calibri" panose="020F0502020204030204" pitchFamily="34" charset="0"/>
              </a:rPr>
              <a:t>Hand in a </a:t>
            </a:r>
            <a:r>
              <a:rPr lang="en-US" sz="2800" b="1" dirty="0">
                <a:latin typeface="Calibri" panose="020F0502020204030204" pitchFamily="34" charset="0"/>
                <a:cs typeface="Calibri" panose="020F0502020204030204" pitchFamily="34" charset="0"/>
              </a:rPr>
              <a:t>written essay </a:t>
            </a:r>
            <a:r>
              <a:rPr lang="en-US" sz="2800" dirty="0">
                <a:latin typeface="Calibri" panose="020F0502020204030204" pitchFamily="34" charset="0"/>
                <a:cs typeface="Calibri" panose="020F0502020204030204" pitchFamily="34" charset="0"/>
              </a:rPr>
              <a:t>or a </a:t>
            </a:r>
            <a:r>
              <a:rPr lang="en-US" sz="2800" b="1" dirty="0">
                <a:latin typeface="Calibri" panose="020F0502020204030204" pitchFamily="34" charset="0"/>
                <a:cs typeface="Calibri" panose="020F0502020204030204" pitchFamily="34" charset="0"/>
              </a:rPr>
              <a:t>power point presentation</a:t>
            </a:r>
            <a:r>
              <a:rPr lang="en-US" sz="28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953500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482EF-0ECE-4478-A5C1-9C5AE46AA390}"/>
              </a:ext>
            </a:extLst>
          </p:cNvPr>
          <p:cNvSpPr>
            <a:spLocks noGrp="1"/>
          </p:cNvSpPr>
          <p:nvPr>
            <p:ph type="title"/>
          </p:nvPr>
        </p:nvSpPr>
        <p:spPr/>
        <p:txBody>
          <a:bodyPr/>
          <a:lstStyle/>
          <a:p>
            <a:r>
              <a:rPr lang="en-US" dirty="0">
                <a:effectLst/>
                <a:latin typeface="Calibri Light" panose="020F0302020204030204" pitchFamily="34" charset="0"/>
                <a:cs typeface="Calibri Light" panose="020F0302020204030204" pitchFamily="34" charset="0"/>
              </a:rPr>
              <a:t>TED TALK RESPONSE - length and details</a:t>
            </a:r>
            <a:endParaRPr lang="en-US" dirty="0">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B4CD64E6-72DD-46A4-A80E-857152E3B5F3}"/>
              </a:ext>
            </a:extLst>
          </p:cNvPr>
          <p:cNvSpPr txBox="1"/>
          <p:nvPr/>
        </p:nvSpPr>
        <p:spPr>
          <a:xfrm>
            <a:off x="457200" y="1581302"/>
            <a:ext cx="8031892" cy="550920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300 - 550 words for an essay. </a:t>
            </a:r>
            <a:r>
              <a:rPr kumimoji="0" lang="en-US" sz="2200" b="0"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Approprite</a:t>
            </a: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explanation for a presentation. Citations are required whenever you use others' ideas/data - format: e.g. (Smith 2019), for quotation add the page number (Smith 2019: 28).</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Add a list of sources at the end of your short essay or presentation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Check for spelling and grammar errors.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Use paragraphs to enhance the structure of your text.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Make sure you address all questions and you use reliable sources for additional research.</a:t>
            </a:r>
          </a:p>
          <a:p>
            <a:pPr marL="0" marR="0" lvl="0" indent="0" algn="l" defTabSz="914400" rtl="0" eaLnBrk="1" fontAlgn="auto" latinLnBrk="0" hangingPunct="1">
              <a:lnSpc>
                <a:spcPct val="100000"/>
              </a:lnSpc>
              <a:spcBef>
                <a:spcPts val="0"/>
              </a:spcBef>
              <a:spcAft>
                <a:spcPts val="0"/>
              </a:spcAft>
              <a:buClrTx/>
              <a:buSzTx/>
              <a:buFontTx/>
              <a:buNone/>
              <a:tabLst/>
              <a:defRPr/>
            </a:pPr>
            <a:br>
              <a:rPr kumimoji="0" lang="en-US" sz="2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endParaRPr kumimoji="0" lang="en-US" sz="2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Submit a </a:t>
            </a: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word or pdf document</a:t>
            </a: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containing only your response!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This assignment uses SafeAssign, a plagiarism checker built into Blackboard. Please do not just copy and paste information from somewhere, it is theft!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038664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7307" y="1630642"/>
            <a:ext cx="8271041" cy="4949952"/>
          </a:xfrm>
        </p:spPr>
        <p:txBody>
          <a:bodyPr>
            <a:normAutofit fontScale="92500" lnSpcReduction="10000"/>
          </a:bodyPr>
          <a:lstStyle/>
          <a:p>
            <a:r>
              <a:rPr lang="en-US" sz="2600" dirty="0">
                <a:latin typeface="Calibri" panose="020F0502020204030204" pitchFamily="34" charset="0"/>
                <a:cs typeface="Calibri" panose="020F0502020204030204" pitchFamily="34" charset="0"/>
              </a:rPr>
              <a:t>Focus – your response should focus on the questions asked. All questions should be addressed. Read them properly! Your main ideas should be clearly stated and be supported by accurate and reliable information (citation).  </a:t>
            </a:r>
          </a:p>
          <a:p>
            <a:r>
              <a:rPr lang="en-US" sz="2600" dirty="0">
                <a:latin typeface="Calibri" panose="020F0502020204030204" pitchFamily="34" charset="0"/>
                <a:cs typeface="Calibri" panose="020F0502020204030204" pitchFamily="34" charset="0"/>
              </a:rPr>
              <a:t>Organization – Appropriate paragraphs (!) </a:t>
            </a:r>
          </a:p>
          <a:p>
            <a:pPr lvl="1"/>
            <a:r>
              <a:rPr lang="en-US" sz="1800" dirty="0">
                <a:latin typeface="Calibri" panose="020F0502020204030204" pitchFamily="34" charset="0"/>
                <a:cs typeface="Calibri" panose="020F0502020204030204" pitchFamily="34" charset="0"/>
              </a:rPr>
              <a:t>Introduction states the main topic and provides an overview of the response.  </a:t>
            </a:r>
          </a:p>
          <a:p>
            <a:pPr lvl="1"/>
            <a:r>
              <a:rPr lang="en-US" sz="1800" dirty="0">
                <a:latin typeface="Calibri" panose="020F0502020204030204" pitchFamily="34" charset="0"/>
                <a:cs typeface="Calibri" panose="020F0502020204030204" pitchFamily="34" charset="0"/>
              </a:rPr>
              <a:t>The sentences following the introduction should have relevant information presented in a logical order and supporting your position.</a:t>
            </a:r>
          </a:p>
          <a:p>
            <a:pPr lvl="1"/>
            <a:r>
              <a:rPr lang="en-US" sz="1800" dirty="0">
                <a:latin typeface="Calibri" panose="020F0502020204030204" pitchFamily="34" charset="0"/>
                <a:cs typeface="Calibri" panose="020F0502020204030204" pitchFamily="34" charset="0"/>
              </a:rPr>
              <a:t>The conclusion should be a short but strong summary.</a:t>
            </a:r>
          </a:p>
          <a:p>
            <a:r>
              <a:rPr lang="en-US" sz="2600" dirty="0">
                <a:latin typeface="Calibri" panose="020F0502020204030204" pitchFamily="34" charset="0"/>
                <a:cs typeface="Calibri" panose="020F0502020204030204" pitchFamily="34" charset="0"/>
              </a:rPr>
              <a:t>Sentence structure, word choice, length</a:t>
            </a:r>
          </a:p>
          <a:p>
            <a:pPr lvl="1"/>
            <a:r>
              <a:rPr lang="en-US" sz="1800" dirty="0">
                <a:latin typeface="Calibri" panose="020F0502020204030204" pitchFamily="34" charset="0"/>
                <a:cs typeface="Calibri" panose="020F0502020204030204" pitchFamily="34" charset="0"/>
              </a:rPr>
              <a:t>Not necessary to use ‘big’ words – they often make the text seem overdone.</a:t>
            </a:r>
          </a:p>
          <a:p>
            <a:pPr lvl="1"/>
            <a:r>
              <a:rPr lang="en-US" sz="1800" dirty="0">
                <a:latin typeface="Calibri" panose="020F0502020204030204" pitchFamily="34" charset="0"/>
                <a:cs typeface="Calibri" panose="020F0502020204030204" pitchFamily="34" charset="0"/>
              </a:rPr>
              <a:t>Use your own language (and your own writing!).</a:t>
            </a:r>
          </a:p>
          <a:p>
            <a:pPr lvl="1"/>
            <a:r>
              <a:rPr lang="en-US" sz="1800" dirty="0">
                <a:latin typeface="Calibri" panose="020F0502020204030204" pitchFamily="34" charset="0"/>
                <a:cs typeface="Calibri" panose="020F0502020204030204" pitchFamily="34" charset="0"/>
              </a:rPr>
              <a:t>Check for spelling and grammatical errors.</a:t>
            </a:r>
          </a:p>
          <a:p>
            <a:pPr lvl="1"/>
            <a:r>
              <a:rPr lang="en-US" sz="1800" dirty="0">
                <a:latin typeface="Calibri" panose="020F0502020204030204" pitchFamily="34" charset="0"/>
                <a:cs typeface="Calibri" panose="020F0502020204030204" pitchFamily="34" charset="0"/>
              </a:rPr>
              <a:t>Count your words (in Word there is a function under the Review tab).</a:t>
            </a:r>
          </a:p>
          <a:p>
            <a:pPr marL="128016" lvl="1" indent="0">
              <a:buNone/>
            </a:pPr>
            <a:endParaRPr lang="en-US" dirty="0">
              <a:latin typeface="Calibri" panose="020F0502020204030204" pitchFamily="34" charset="0"/>
              <a:cs typeface="Calibri" panose="020F0502020204030204" pitchFamily="34" charset="0"/>
            </a:endParaRPr>
          </a:p>
          <a:p>
            <a:pPr marL="128016" lvl="1" indent="0">
              <a:buNone/>
            </a:pPr>
            <a:r>
              <a:rPr lang="en-US" sz="2000" dirty="0">
                <a:latin typeface="Calibri" panose="020F0502020204030204" pitchFamily="34" charset="0"/>
                <a:cs typeface="Calibri" panose="020F0502020204030204" pitchFamily="34" charset="0"/>
              </a:rPr>
              <a:t>After receiving your grade: Read the feedback and work with it!</a:t>
            </a:r>
          </a:p>
        </p:txBody>
      </p:sp>
      <p:sp>
        <p:nvSpPr>
          <p:cNvPr id="3" name="Title 2"/>
          <p:cNvSpPr>
            <a:spLocks noGrp="1"/>
          </p:cNvSpPr>
          <p:nvPr>
            <p:ph type="title"/>
          </p:nvPr>
        </p:nvSpPr>
        <p:spPr>
          <a:xfrm>
            <a:off x="763232" y="131026"/>
            <a:ext cx="7290054" cy="1499616"/>
          </a:xfrm>
        </p:spPr>
        <p:txBody>
          <a:bodyPr>
            <a:normAutofit/>
          </a:bodyPr>
          <a:lstStyle/>
          <a:p>
            <a:r>
              <a:rPr lang="en-US" dirty="0">
                <a:latin typeface="Calibri Light" panose="020F0302020204030204" pitchFamily="34" charset="0"/>
                <a:cs typeface="Calibri Light" panose="020F0302020204030204" pitchFamily="34" charset="0"/>
              </a:rPr>
              <a:t>What does make a good response?</a:t>
            </a:r>
          </a:p>
        </p:txBody>
      </p:sp>
    </p:spTree>
    <p:extLst>
      <p:ext uri="{BB962C8B-B14F-4D97-AF65-F5344CB8AC3E}">
        <p14:creationId xmlns:p14="http://schemas.microsoft.com/office/powerpoint/2010/main" val="373861174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TotalTime>
  <Words>423</Words>
  <Application>Microsoft Office PowerPoint</Application>
  <PresentationFormat>On-screen Show (4:3)</PresentationFormat>
  <Paragraphs>36</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Symbol</vt:lpstr>
      <vt:lpstr>Wingdings</vt:lpstr>
      <vt:lpstr>1_Office Theme</vt:lpstr>
      <vt:lpstr>Assignment #3: TED Talk Response - Kristin Poinar </vt:lpstr>
      <vt:lpstr>TED TALK RESPONSE - length and details</vt:lpstr>
      <vt:lpstr>What does make a good response?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Assignment #3: TED Talk Response - Kristin Poinar </dc:title>
  <dc:creator>Daniela Arp</dc:creator>
  <cp:lastModifiedBy>Daniela Arp</cp:lastModifiedBy>
  <cp:revision>3</cp:revision>
  <dcterms:created xsi:type="dcterms:W3CDTF">2020-10-21T18:00:34Z</dcterms:created>
  <dcterms:modified xsi:type="dcterms:W3CDTF">2021-03-25T14:51:42Z</dcterms:modified>
</cp:coreProperties>
</file>